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  <p:sldMasterId id="2147483676" r:id="rId2"/>
    <p:sldMasterId id="2147483688" r:id="rId3"/>
    <p:sldMasterId id="2147483700" r:id="rId4"/>
    <p:sldMasterId id="2147483712" r:id="rId5"/>
    <p:sldMasterId id="2147483724" r:id="rId6"/>
  </p:sldMasterIdLst>
  <p:notesMasterIdLst>
    <p:notesMasterId r:id="rId27"/>
  </p:notesMasterIdLst>
  <p:sldIdLst>
    <p:sldId id="945" r:id="rId7"/>
    <p:sldId id="944" r:id="rId8"/>
    <p:sldId id="978" r:id="rId9"/>
    <p:sldId id="946" r:id="rId10"/>
    <p:sldId id="947" r:id="rId11"/>
    <p:sldId id="948" r:id="rId12"/>
    <p:sldId id="949" r:id="rId13"/>
    <p:sldId id="951" r:id="rId14"/>
    <p:sldId id="952" r:id="rId15"/>
    <p:sldId id="954" r:id="rId16"/>
    <p:sldId id="955" r:id="rId17"/>
    <p:sldId id="956" r:id="rId18"/>
    <p:sldId id="957" r:id="rId19"/>
    <p:sldId id="958" r:id="rId20"/>
    <p:sldId id="960" r:id="rId21"/>
    <p:sldId id="961" r:id="rId22"/>
    <p:sldId id="962" r:id="rId23"/>
    <p:sldId id="964" r:id="rId24"/>
    <p:sldId id="965" r:id="rId25"/>
    <p:sldId id="966" r:id="rId2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2A00"/>
    <a:srgbClr val="66FF33"/>
    <a:srgbClr val="EA2D00"/>
    <a:srgbClr val="99FF33"/>
    <a:srgbClr val="FFFF00"/>
    <a:srgbClr val="FFFF66"/>
    <a:srgbClr val="66FF66"/>
    <a:srgbClr val="C4E4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8" autoAdjust="0"/>
    <p:restoredTop sz="93060" autoAdjust="0"/>
  </p:normalViewPr>
  <p:slideViewPr>
    <p:cSldViewPr>
      <p:cViewPr>
        <p:scale>
          <a:sx n="70" d="100"/>
          <a:sy n="70" d="100"/>
        </p:scale>
        <p:origin x="-99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A340427-C68D-4FBF-B519-85610A03D9D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379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8221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aaa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13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14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15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aaa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16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17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2188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19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20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aaa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2689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72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362941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539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977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622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684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847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52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175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408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6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647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39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009043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7616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424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39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583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9206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5780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0540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71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294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9512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395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607141"/>
      </p:ext>
    </p:extLst>
  </p:cSld>
  <p:clrMapOvr>
    <a:masterClrMapping/>
  </p:clrMapOvr>
  <p:hf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6642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143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440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1076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1818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2542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87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7239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808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5533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6031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318494"/>
      </p:ext>
    </p:extLst>
  </p:cSld>
  <p:clrMapOvr>
    <a:masterClrMapping/>
  </p:clrMapOvr>
  <p:hf hdr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997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2237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6402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182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189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37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121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9911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748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6288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6471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924836"/>
      </p:ext>
    </p:extLst>
  </p:cSld>
  <p:clrMapOvr>
    <a:masterClrMapping/>
  </p:clrMapOvr>
  <p:hf hdr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8461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59846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07692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79767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95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16237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49268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3384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4479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13173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24902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790581"/>
      </p:ext>
    </p:extLst>
  </p:cSld>
  <p:clrMapOvr>
    <a:masterClrMapping/>
  </p:clrMapOvr>
  <p:hf hdr="0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23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2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28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5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3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32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67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7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72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2.jpe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2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2.jpe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jpe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2.jpe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7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jpe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emf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jpeg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739566"/>
            <a:ext cx="8418586" cy="4713770"/>
          </a:xfrm>
        </p:spPr>
        <p:txBody>
          <a:bodyPr>
            <a:normAutofit fontScale="32500" lnSpcReduction="20000"/>
          </a:bodyPr>
          <a:lstStyle/>
          <a:p>
            <a:pPr marL="0" lvl="0" indent="0" algn="ctr">
              <a:spcBef>
                <a:spcPct val="0"/>
              </a:spcBef>
              <a:buClr>
                <a:srgbClr val="CC0000"/>
              </a:buClr>
              <a:buNone/>
            </a:pPr>
            <a:endParaRPr lang="en-US" sz="12800" b="1" dirty="0" smtClean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lvl="0" indent="0" algn="ctr">
              <a:spcBef>
                <a:spcPct val="0"/>
              </a:spcBef>
              <a:buClr>
                <a:srgbClr val="CC0000"/>
              </a:buClr>
              <a:buNone/>
            </a:pPr>
            <a:r>
              <a:rPr lang="tr-TR" sz="128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Mathemat</a:t>
            </a:r>
            <a:r>
              <a:rPr lang="en-US" sz="12800" b="1" dirty="0" err="1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ics</a:t>
            </a:r>
            <a:r>
              <a:rPr lang="en-US" sz="128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 II</a:t>
            </a:r>
            <a:endParaRPr lang="en-US" sz="128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0" indent="0" algn="ctr" defTabSz="914400" fontAlgn="base">
              <a:lnSpc>
                <a:spcPct val="16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9600" b="1" kern="0" dirty="0" smtClean="0">
                <a:solidFill>
                  <a:srgbClr val="000000"/>
                </a:solidFill>
                <a:latin typeface="Times New Roman"/>
                <a:ea typeface="Calibri"/>
              </a:rPr>
              <a:t>First Year</a:t>
            </a:r>
            <a:endParaRPr lang="en-US" sz="9600" b="1" kern="0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0" indent="0" algn="ctr" defTabSz="914400" fontAlgn="base">
              <a:lnSpc>
                <a:spcPct val="16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9600" b="1" kern="0" dirty="0" smtClean="0">
                <a:solidFill>
                  <a:srgbClr val="000000"/>
                </a:solidFill>
                <a:latin typeface="Times New Roman"/>
                <a:ea typeface="Calibri"/>
              </a:rPr>
              <a:t>lecturer</a:t>
            </a:r>
            <a:endParaRPr lang="en-US" sz="9600" b="1" kern="0" dirty="0">
              <a:solidFill>
                <a:srgbClr val="FF0000"/>
              </a:solidFill>
              <a:latin typeface="Times New Roman"/>
              <a:ea typeface="Calibri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9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Wisam</a:t>
            </a:r>
            <a:r>
              <a:rPr lang="en-US" sz="9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Hayder</a:t>
            </a:r>
            <a:endParaRPr lang="en-US" sz="96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endParaRPr lang="en-US" sz="1800" b="1" kern="0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4800" b="1" kern="0" dirty="0" smtClean="0">
                <a:latin typeface="Times New Roman"/>
                <a:ea typeface="Calibri"/>
              </a:rPr>
              <a:t>2020 - 2021</a:t>
            </a:r>
            <a:endParaRPr lang="en-US" sz="4800" b="1" kern="0" dirty="0">
              <a:latin typeface="Times New Roman"/>
              <a:ea typeface="Calibri"/>
            </a:endParaRPr>
          </a:p>
          <a:p>
            <a:pPr marL="0" lvl="0" indent="0" algn="ctr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200" dirty="0">
              <a:solidFill>
                <a:srgbClr val="000000"/>
              </a:solidFill>
              <a:latin typeface="verdana" pitchFamily="34" charset="0"/>
            </a:endParaRPr>
          </a:p>
          <a:p>
            <a:pPr marL="0" indent="0" algn="ctr">
              <a:buNone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218687" y="1556792"/>
            <a:ext cx="8568952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18687" y="250723"/>
            <a:ext cx="8001000" cy="1105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DIYALA UNIVERSITY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COLLEGE OF ENGINEERING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DEPARTMENT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COMMUNICATIONS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ENGINEERING </a:t>
            </a:r>
            <a:endParaRPr lang="tr-TR" sz="2400" dirty="0"/>
          </a:p>
        </p:txBody>
      </p: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51013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35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634610" cy="4968551"/>
          </a:xfrm>
        </p:spPr>
        <p:txBody>
          <a:bodyPr>
            <a:noAutofit/>
          </a:bodyPr>
          <a:lstStyle/>
          <a:p>
            <a:pPr mar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000" kern="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endParaRPr lang="en-US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95" y="1556792"/>
            <a:ext cx="8243773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70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18586" cy="4968551"/>
          </a:xfrm>
        </p:spPr>
        <p:txBody>
          <a:bodyPr>
            <a:noAutofit/>
          </a:bodyPr>
          <a:lstStyle/>
          <a:p>
            <a:pPr marL="0" lv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</a:t>
            </a:r>
          </a:p>
          <a:p>
            <a:pPr marL="0" lv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41" y="1268760"/>
            <a:ext cx="4441052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472" y="1331176"/>
            <a:ext cx="4191000" cy="224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 descr="C:\Users\user\Desktop\images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61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429458" y="1340768"/>
                <a:ext cx="8355144" cy="60362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 defTabSz="685800" fontAlgn="auto">
                  <a:lnSpc>
                    <a:spcPct val="150000"/>
                  </a:lnSpc>
                  <a:spcBef>
                    <a:spcPts val="75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Example: Solve the IVP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′′</m:t>
                        </m:r>
                      </m:sup>
                    </m:sSup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𝟗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𝒆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sup>
                    </m:sSup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 , 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𝒚</m:t>
                    </m:r>
                    <m:d>
                      <m:d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e>
                    </m:d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𝟏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, 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e>
                    </m:d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𝟐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.</m:t>
                    </m:r>
                  </m:oMath>
                </a14:m>
                <a:endParaRPr lang="en-US" sz="2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algn="just" defTabSz="685800" fontAlgn="auto">
                  <a:lnSpc>
                    <a:spcPct val="150000"/>
                  </a:lnSpc>
                  <a:spcBef>
                    <a:spcPts val="75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b="0" dirty="0" smtClean="0">
                    <a:solidFill>
                      <a:srgbClr val="5B9BD5"/>
                    </a:solidFill>
                    <a:latin typeface="Times New Roman" pitchFamily="18" charset="0"/>
                    <a:cs typeface="Times New Roman" pitchFamily="18" charset="0"/>
                  </a:rPr>
                  <a:t>Sol. We need to double integration.</a:t>
                </a:r>
              </a:p>
              <a:p>
                <a:pPr marL="342900" lvl="0" indent="-342900" algn="just" defTabSz="685800" fontAlgn="auto">
                  <a:lnSpc>
                    <a:spcPct val="150000"/>
                  </a:lnSpc>
                  <a:spcBef>
                    <a:spcPts val="75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>
                    <a:solidFill>
                      <a:srgbClr val="5B9BD5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= 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−3</m:t>
                        </m:r>
                      </m:den>
                    </m:f>
                    <m:sSup>
                      <m:sSupPr>
                        <m:ctrlP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−3</m:t>
                        </m:r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=−3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−3</m:t>
                        </m:r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+ 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400" b="0" dirty="0" smtClean="0">
                  <a:solidFill>
                    <a:srgbClr val="5B9BD5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algn="just" defTabSz="685800" fontAlgn="auto">
                  <a:lnSpc>
                    <a:spcPct val="150000"/>
                  </a:lnSpc>
                  <a:spcBef>
                    <a:spcPts val="75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e>
                    </m:d>
                    <m:r>
                      <a:rPr lang="en-US" sz="2400" i="1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en-US" sz="2400" b="0" dirty="0" smtClean="0">
                    <a:solidFill>
                      <a:srgbClr val="5B9BD5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−3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0 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  ,</m:t>
                    </m:r>
                    <m:sSub>
                      <m:sSubPr>
                        <m:ctrlP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=5</m:t>
                    </m:r>
                    <m:r>
                      <a:rPr lang="en-US" sz="2400" b="0" i="0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 = </m:t>
                    </m:r>
                    <m:r>
                      <a:rPr lang="en-US" sz="2400" i="1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−3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−3</m:t>
                        </m:r>
                        <m: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i="1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5</m:t>
                    </m:r>
                  </m:oMath>
                </a14:m>
                <a:endParaRPr lang="en-US" sz="2400" b="0" dirty="0" smtClean="0">
                  <a:solidFill>
                    <a:srgbClr val="5B9BD5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algn="just" defTabSz="685800" fontAlgn="auto">
                  <a:lnSpc>
                    <a:spcPct val="150000"/>
                  </a:lnSpc>
                  <a:spcBef>
                    <a:spcPts val="75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2400" i="1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= </m:t>
                    </m:r>
                  </m:oMath>
                </a14:m>
                <a:r>
                  <a:rPr lang="en-US" sz="2400" b="0" dirty="0" smtClean="0">
                    <a:solidFill>
                      <a:srgbClr val="5B9BD5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dirty="0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−3</m:t>
                        </m:r>
                        <m:r>
                          <a:rPr lang="en-US" sz="2400" b="0" i="1" dirty="0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b="0" i="1" dirty="0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+5</m:t>
                    </m:r>
                    <m:r>
                      <a:rPr lang="en-US" sz="2400" b="0" i="1" dirty="0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sz="2400" b="0" i="1" dirty="0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, </m:t>
                    </m:r>
                    <m:r>
                      <a:rPr lang="en-US" sz="2400" b="0" i="1" dirty="0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    </m:t>
                    </m:r>
                    <m:r>
                      <a:rPr lang="en-US" sz="2400" b="0" i="1" dirty="0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𝑖𝑛𝑖𝑡𝑖𝑎𝑙</m:t>
                    </m:r>
                    <m:r>
                      <a:rPr lang="en-US" sz="2400" b="0" i="1" dirty="0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2400" b="0" i="1" dirty="0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𝑐𝑜𝑛𝑑𝑖𝑡𝑖𝑜𝑛</m:t>
                    </m:r>
                    <m:r>
                      <a:rPr lang="en-US" sz="2400" b="0" i="1" dirty="0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sz="2400" b="0" i="1" dirty="0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𝑦</m:t>
                    </m:r>
                    <m:d>
                      <m:dPr>
                        <m:ctrlPr>
                          <a:rPr lang="en-US" sz="2400" b="0" i="1" dirty="0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e>
                    </m:d>
                    <m:r>
                      <a:rPr lang="en-US" sz="2400" b="0" i="1" dirty="0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=1</m:t>
                    </m:r>
                  </m:oMath>
                </a14:m>
                <a:endParaRPr lang="en-US" sz="2400" b="0" dirty="0" smtClean="0">
                  <a:solidFill>
                    <a:srgbClr val="5B9BD5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algn="just" defTabSz="685800" fontAlgn="auto">
                  <a:lnSpc>
                    <a:spcPct val="150000"/>
                  </a:lnSpc>
                  <a:spcBef>
                    <a:spcPts val="75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𝑦</m:t>
                    </m:r>
                    <m:d>
                      <m:dPr>
                        <m:ctrlP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e>
                    </m:d>
                    <m:r>
                      <a:rPr lang="en-US" sz="2400" i="1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=1</m:t>
                    </m:r>
                  </m:oMath>
                </a14:m>
                <a:r>
                  <a:rPr lang="en-US" sz="2400" b="0" dirty="0" smtClean="0">
                    <a:solidFill>
                      <a:srgbClr val="5B9BD5"/>
                    </a:solidFill>
                    <a:latin typeface="Times New Roman" pitchFamily="18" charset="0"/>
                    <a:cs typeface="Times New Roman" pitchFamily="18" charset="0"/>
                  </a:rPr>
                  <a:t>, 1 = 1+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5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e>
                    </m:d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+ 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b="0" dirty="0" smtClean="0">
                    <a:solidFill>
                      <a:srgbClr val="5B9BD5"/>
                    </a:solidFill>
                    <a:latin typeface="Times New Roman" pitchFamily="18" charset="0"/>
                    <a:cs typeface="Times New Roman" pitchFamily="18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i="1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b="0" dirty="0" smtClean="0">
                    <a:solidFill>
                      <a:srgbClr val="5B9BD5"/>
                    </a:solidFill>
                    <a:latin typeface="Times New Roman" pitchFamily="18" charset="0"/>
                    <a:cs typeface="Times New Roman" pitchFamily="18" charset="0"/>
                  </a:rPr>
                  <a:t>= 0</a:t>
                </a:r>
              </a:p>
              <a:p>
                <a:pPr marL="800100" lvl="1" indent="-342900" algn="just" defTabSz="685800" fontAlgn="auto">
                  <a:lnSpc>
                    <a:spcPct val="150000"/>
                  </a:lnSpc>
                  <a:spcBef>
                    <a:spcPts val="75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 smtClean="0">
                    <a:solidFill>
                      <a:srgbClr val="5B9BD5"/>
                    </a:solidFill>
                    <a:latin typeface="Times New Roman" pitchFamily="18" charset="0"/>
                    <a:cs typeface="Times New Roman" pitchFamily="18" charset="0"/>
                  </a:rPr>
                  <a:t>The solution is the given initial VPI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−3</m:t>
                        </m:r>
                        <m:r>
                          <a:rPr lang="en-US" sz="2400" b="0" i="1" smtClean="0">
                            <a:solidFill>
                              <a:srgbClr val="5B9BD5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+5</m:t>
                    </m:r>
                    <m:r>
                      <a:rPr lang="en-US" sz="2400" b="0" i="1" smtClean="0">
                        <a:solidFill>
                          <a:srgbClr val="5B9BD5"/>
                        </a:solidFill>
                        <a:latin typeface="Cambria Math"/>
                        <a:cs typeface="Times New Roman" pitchFamily="18" charset="0"/>
                      </a:rPr>
                      <m:t>𝑥</m:t>
                    </m:r>
                  </m:oMath>
                </a14:m>
                <a:endParaRPr lang="en-US" sz="2400" dirty="0" smtClean="0">
                  <a:solidFill>
                    <a:srgbClr val="5B9BD5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800100" lvl="1" indent="-342900" algn="just" defTabSz="685800" fontAlgn="auto">
                  <a:lnSpc>
                    <a:spcPct val="150000"/>
                  </a:lnSpc>
                  <a:spcBef>
                    <a:spcPts val="750"/>
                  </a:spcBef>
                  <a:spcAft>
                    <a:spcPts val="0"/>
                  </a:spcAft>
                  <a:buClr>
                    <a:srgbClr val="C00000"/>
                  </a:buClr>
                  <a:buFont typeface="Wingdings" pitchFamily="2" charset="2"/>
                  <a:buChar char="Ø"/>
                </a:pPr>
                <a:endParaRPr lang="en-US" sz="2400" b="0" dirty="0" smtClean="0">
                  <a:solidFill>
                    <a:srgbClr val="5B9BD5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 algn="just" defTabSz="685800" fontAlgn="auto">
                  <a:lnSpc>
                    <a:spcPct val="150000"/>
                  </a:lnSpc>
                  <a:spcBef>
                    <a:spcPts val="750"/>
                  </a:spcBef>
                  <a:spcAft>
                    <a:spcPts val="0"/>
                  </a:spcAft>
                  <a:buClr>
                    <a:srgbClr val="C00000"/>
                  </a:buClr>
                </a:pPr>
                <a:endParaRPr lang="en-US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458" y="1340768"/>
                <a:ext cx="8355144" cy="6036268"/>
              </a:xfrm>
              <a:prstGeom prst="rect">
                <a:avLst/>
              </a:prstGeom>
              <a:blipFill rotWithShape="1">
                <a:blip r:embed="rId4"/>
                <a:stretch>
                  <a:fillRect l="-9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47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İçerik Yer Tutucusu 1"/>
              <p:cNvSpPr>
                <a:spLocks noGrp="1"/>
              </p:cNvSpPr>
              <p:nvPr>
                <p:ph idx="1"/>
              </p:nvPr>
            </p:nvSpPr>
            <p:spPr>
              <a:xfrm>
                <a:off x="293870" y="1053021"/>
                <a:ext cx="8418585" cy="4968551"/>
              </a:xfrm>
            </p:spPr>
            <p:txBody>
              <a:bodyPr>
                <a:noAutofit/>
              </a:bodyPr>
              <a:lstStyle/>
              <a:p>
                <a:pPr marL="0" lvl="0" indent="0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None/>
                </a:pPr>
                <a:r>
                  <a:rPr lang="en-US" sz="2400" b="1" dirty="0" smtClean="0">
                    <a:solidFill>
                      <a:schemeClr val="accent1"/>
                    </a:solidFill>
                    <a:latin typeface="Times New Roman" pitchFamily="18" charset="0"/>
                    <a:cs typeface="Times New Roman" pitchFamily="18" charset="0"/>
                  </a:rPr>
                  <a:t> Slope </a:t>
                </a:r>
                <a:r>
                  <a:rPr lang="en-US" sz="2400" b="1" dirty="0" smtClean="0">
                    <a:solidFill>
                      <a:schemeClr val="accent1"/>
                    </a:solidFill>
                    <a:latin typeface="Times New Roman" pitchFamily="18" charset="0"/>
                    <a:cs typeface="Times New Roman" pitchFamily="18" charset="0"/>
                  </a:rPr>
                  <a:t>Fields: Viewing Solution Curves</a:t>
                </a:r>
              </a:p>
              <a:p>
                <a:pPr lvl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Font typeface="Wingdings" pitchFamily="2" charset="2"/>
                  <a:buChar char="Ø"/>
                </a:pPr>
                <a:r>
                  <a:rPr lang="en-US" sz="2400" b="1" dirty="0">
                    <a:solidFill>
                      <a:schemeClr val="accent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Each time we specify an initial condition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solution of a differential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the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 curve (graph of the solution) is required to pass through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point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to have slope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lang="en-US" sz="2400" i="1"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there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Font typeface="Wingdings" pitchFamily="2" charset="2"/>
                  <a:buChar char="Ø"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can picture these slopes graphically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by drawing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short line segments of slope ƒ(x, y) at selected points (x, y) in the region of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-plane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that constitutes the domain of ƒ. 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ctr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None/>
                </a:pPr>
                <a:endParaRPr lang="en-US" sz="2000" kern="0" dirty="0">
                  <a:solidFill>
                    <a:srgbClr val="000000"/>
                  </a:solidFill>
                  <a:latin typeface="Times New Roman"/>
                  <a:ea typeface="Times New Roman"/>
                </a:endParaRPr>
              </a:p>
            </p:txBody>
          </p:sp>
        </mc:Choice>
        <mc:Fallback>
          <p:sp>
            <p:nvSpPr>
              <p:cNvPr id="2" name="İçerik Yer Tutucusu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3870" y="1053021"/>
                <a:ext cx="8418585" cy="4968551"/>
              </a:xfrm>
              <a:blipFill rotWithShape="1">
                <a:blip r:embed="rId3"/>
                <a:stretch>
                  <a:fillRect l="-94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84" y="136943"/>
            <a:ext cx="65103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357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1196752"/>
            <a:ext cx="8634610" cy="4968551"/>
          </a:xfrm>
        </p:spPr>
        <p:txBody>
          <a:bodyPr>
            <a:noAutofit/>
          </a:bodyPr>
          <a:lstStyle/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segment has the same slope as the solution curve through (x, y) and so is tangent to the curve there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resulting picture is called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slope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 (or direction field)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gives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visualization of the general shape of the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 curves.</a:t>
            </a: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9.2a shows a slope field, with a particular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 sketched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 it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Figure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9.2b. 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 how these line segments indicate the direction the solution curve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takes at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point it passes through.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84" y="136943"/>
            <a:ext cx="65103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79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184576"/>
          </a:xfrm>
        </p:spPr>
        <p:txBody>
          <a:bodyPr>
            <a:noAutofit/>
          </a:bodyPr>
          <a:lstStyle/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50000"/>
              </a:lnSpc>
              <a:buClr>
                <a:srgbClr val="C00000"/>
              </a:buClr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50000"/>
              </a:lnSpc>
              <a:buClr>
                <a:srgbClr val="C00000"/>
              </a:buClr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196752"/>
            <a:ext cx="7018764" cy="5093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84" y="136943"/>
            <a:ext cx="65103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976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76737" y="1268760"/>
                <a:ext cx="8852851" cy="4582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buClr>
                    <a:srgbClr val="C00000"/>
                  </a:buClr>
                </a:pPr>
                <a:r>
                  <a:rPr lang="en-US" sz="2400" b="1" dirty="0" smtClean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Euler’s </a:t>
                </a:r>
                <a:r>
                  <a:rPr lang="en-US" sz="2400" b="1" dirty="0" smtClean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Method</a:t>
                </a:r>
              </a:p>
              <a:p>
                <a:pPr marL="342900" indent="-342900" algn="just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b="1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we do not require or cannot immediately find an exact solution giving an explicit formula for an initial value problem</a:t>
                </a:r>
                <a:r>
                  <a:rPr lang="en-US" sz="2400" b="1" dirty="0">
                    <a:cs typeface="Times New Roman" pitchFamily="18" charset="0"/>
                  </a:rPr>
                  <a:t> </a:t>
                </a:r>
                <a:endParaRPr lang="en-US" sz="2400" b="1" dirty="0" smtClean="0">
                  <a:cs typeface="Times New Roman" pitchFamily="18" charset="0"/>
                </a:endParaRPr>
              </a:p>
              <a:p>
                <a:pPr algn="just">
                  <a:lnSpc>
                    <a:spcPct val="150000"/>
                  </a:lnSpc>
                  <a:buClr>
                    <a:srgbClr val="C00000"/>
                  </a:buClr>
                </a:pPr>
                <a:r>
                  <a:rPr lang="en-US" sz="2400" b="1" dirty="0">
                    <a:solidFill>
                      <a:prstClr val="black"/>
                    </a:solidFill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solidFill>
                      <a:prstClr val="black"/>
                    </a:solidFill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b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b="0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b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b="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400" b="0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400" b="0" i="1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𝑜</m:t>
                            </m:r>
                          </m:sub>
                        </m:sSub>
                      </m:e>
                    </m:d>
                    <m:r>
                      <a:rPr lang="en-US" sz="2400" b="0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</m:oMath>
                </a14:m>
                <a:endParaRPr lang="en-US" sz="2400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Given a differential equation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an initial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condition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𝑜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can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approximate the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 y= y(x)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by its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linearization</a:t>
                </a:r>
              </a:p>
              <a:p>
                <a:pPr marL="342900" indent="-342900" algn="just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37" y="1268760"/>
                <a:ext cx="8852851" cy="4582216"/>
              </a:xfrm>
              <a:prstGeom prst="rect">
                <a:avLst/>
              </a:prstGeom>
              <a:blipFill rotWithShape="1">
                <a:blip r:embed="rId4"/>
                <a:stretch>
                  <a:fillRect l="-964" r="-10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301208"/>
            <a:ext cx="4075762" cy="472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83" y="5318624"/>
            <a:ext cx="3619952" cy="454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 descr="C:\Users\user\Desktop\imag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84" y="136943"/>
            <a:ext cx="65103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71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41247" y="1251912"/>
                <a:ext cx="8370365" cy="52014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function L(x) gives a good approximation to the solution y(x) in a short interval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Figure 9.4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342900" indent="-342900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We know the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point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lies on the solution curve. Suppose that we specify a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new value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the independent variable to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dx.</a:t>
                </a:r>
              </a:p>
              <a:p>
                <a:pPr marL="342900" indent="-342900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Recall that 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dx = ∆x in </a:t>
                </a:r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definition of </a:t>
                </a:r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differentials</a:t>
                </a:r>
                <a:r>
                  <a:rPr lang="en-US" sz="2400" i="1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the increment dx is small, then</a:t>
                </a:r>
                <a:endParaRPr lang="en-US" sz="2400" i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247" y="1251912"/>
                <a:ext cx="8370365" cy="5201424"/>
              </a:xfrm>
              <a:prstGeom prst="rect">
                <a:avLst/>
              </a:prstGeom>
              <a:blipFill rotWithShape="1">
                <a:blip r:embed="rId4"/>
                <a:stretch>
                  <a:fillRect l="-1020" r="-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445224"/>
            <a:ext cx="3744416" cy="502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C:\Users\user\Desktop\images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84" y="136943"/>
            <a:ext cx="65103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821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55" y="1403611"/>
            <a:ext cx="8376517" cy="3529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84" y="136943"/>
            <a:ext cx="65103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83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7391"/>
            <a:ext cx="2787277" cy="2513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81929"/>
            <a:ext cx="3141968" cy="2903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956" y="1268760"/>
            <a:ext cx="3413352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 descr="C:\Users\user\Desktop\imag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84" y="136943"/>
            <a:ext cx="65103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017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5868" y="25506"/>
            <a:ext cx="8104956" cy="102723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First-Order Differential Equations</a:t>
            </a:r>
            <a:endParaRPr lang="tr-TR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04164" y="1484785"/>
            <a:ext cx="8418586" cy="4968551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C00000"/>
              </a:buClr>
              <a:buSzPct val="70000"/>
              <a:buNone/>
            </a:pP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Solutions, Slope Fields, and Euler’s 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</a:p>
          <a:p>
            <a:pPr marL="0" indent="0" algn="ctr">
              <a:buClr>
                <a:srgbClr val="C00000"/>
              </a:buClr>
              <a:buSzPct val="70000"/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Clr>
                <a:srgbClr val="C00000"/>
              </a:buClr>
              <a:buSzPct val="70000"/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Differential Equations</a:t>
            </a:r>
          </a:p>
          <a:p>
            <a:pPr>
              <a:lnSpc>
                <a:spcPct val="160000"/>
              </a:lnSpc>
              <a:buClr>
                <a:srgbClr val="C00000"/>
              </a:buClr>
              <a:buSzPct val="70000"/>
              <a:buFont typeface="Wingdings" panose="05000000000000000000" pitchFamily="2" charset="2"/>
              <a:buChar char="Ø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differential equation is an equation that involves one or more derivatives, or differentials.</a:t>
            </a:r>
          </a:p>
          <a:p>
            <a:pPr marL="0" indent="0">
              <a:lnSpc>
                <a:spcPct val="160000"/>
              </a:lnSpc>
              <a:buClr>
                <a:srgbClr val="C00000"/>
              </a:buClr>
              <a:buSzPct val="7000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Clr>
                <a:srgbClr val="C00000"/>
              </a:buClr>
              <a:buSzPct val="70000"/>
              <a:buNone/>
            </a:pPr>
            <a:endParaRPr lang="tr-T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251520" y="1052736"/>
            <a:ext cx="4320480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14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99" y="1268760"/>
            <a:ext cx="761436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694004"/>
            <a:ext cx="6582165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 descr="C:\Users\user\Desktop\images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84" y="136943"/>
            <a:ext cx="65103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374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17"/>
          <p:cNvCxnSpPr/>
          <p:nvPr/>
        </p:nvCxnSpPr>
        <p:spPr>
          <a:xfrm>
            <a:off x="251520" y="1052736"/>
            <a:ext cx="4320480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84" y="136943"/>
            <a:ext cx="65103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23528" y="1556792"/>
            <a:ext cx="8424936" cy="399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Differential equations are classified by:</a:t>
            </a:r>
          </a:p>
          <a:p>
            <a:pPr lvl="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/>
              </a:rPr>
              <a:t>1. 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</a:rPr>
              <a:t>Type: </a:t>
            </a:r>
            <a:r>
              <a:rPr lang="en-US" sz="2400" dirty="0">
                <a:solidFill>
                  <a:prstClr val="black"/>
                </a:solidFill>
                <a:latin typeface="Times New Roman"/>
              </a:rPr>
              <a:t>Ordinary or partial.</a:t>
            </a:r>
          </a:p>
          <a:p>
            <a:pPr lvl="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Times New Roman"/>
              </a:rPr>
              <a:t> 2. 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</a:rPr>
              <a:t>Order: </a:t>
            </a:r>
            <a:r>
              <a:rPr lang="en-US" sz="2400" dirty="0">
                <a:solidFill>
                  <a:prstClr val="black"/>
                </a:solidFill>
                <a:latin typeface="Times New Roman"/>
              </a:rPr>
              <a:t>The order of differential equation is the highest o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</a:rPr>
              <a:t>rder                            derivative </a:t>
            </a:r>
            <a:r>
              <a:rPr lang="en-US" sz="2400" dirty="0">
                <a:solidFill>
                  <a:prstClr val="black"/>
                </a:solidFill>
                <a:latin typeface="Times New Roman"/>
              </a:rPr>
              <a:t>that occurs in the equation.</a:t>
            </a:r>
          </a:p>
          <a:p>
            <a:pPr lvl="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Times New Roman"/>
              </a:rPr>
              <a:t> 3. </a:t>
            </a:r>
            <a:r>
              <a:rPr lang="en-US" sz="2400" b="1" i="1" dirty="0">
                <a:solidFill>
                  <a:prstClr val="black"/>
                </a:solidFill>
                <a:latin typeface="Times New Roman"/>
              </a:rPr>
              <a:t>Degree: </a:t>
            </a:r>
            <a:r>
              <a:rPr lang="en-US" sz="2400" dirty="0">
                <a:solidFill>
                  <a:prstClr val="black"/>
                </a:solidFill>
                <a:latin typeface="Times New Roman"/>
              </a:rPr>
              <a:t>The exponent of the highest power of the highest order derivative.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39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18586" cy="496855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differential equation is an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ordinary D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unknown function depends on only one independent variable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unknown function depends on two or more independent variable, the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D.Eqs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partial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D.Eqs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C00000"/>
              </a:buClr>
              <a:buSzPct val="70000"/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933056"/>
            <a:ext cx="4664899" cy="935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73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18586" cy="4968551"/>
          </a:xfrm>
        </p:spPr>
        <p:txBody>
          <a:bodyPr>
            <a:noAutofit/>
          </a:bodyPr>
          <a:lstStyle/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004" y="1268760"/>
            <a:ext cx="7205984" cy="3657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55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1268761"/>
            <a:ext cx="8418586" cy="496855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C00000"/>
              </a:buClr>
              <a:buSzPct val="70000"/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535488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641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906" y="1268760"/>
            <a:ext cx="8418586" cy="496855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solution of the differential equation in the unknown function y and the independent variable x is a function y(x) that satisfies the differential equation.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  <a:buSzPct val="70000"/>
              <a:buFont typeface="Wingdings" panose="05000000000000000000" pitchFamily="2" charset="2"/>
              <a:buChar char="Ø"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3861048"/>
            <a:ext cx="7179351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0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30699" y="1052736"/>
            <a:ext cx="8418586" cy="496855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ea typeface="+mj-ea"/>
                <a:cs typeface="Times New Roman" pitchFamily="18" charset="0"/>
              </a:rPr>
              <a:t>Note: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in example above is called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solution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it's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 an arbitrary constant c1 and c2, i.e. the general solution of differential equation is the set of all solutions, and the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particular solution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any one of these solutions.</a:t>
            </a:r>
          </a:p>
          <a:p>
            <a:pPr marL="0" indent="0">
              <a:buClr>
                <a:srgbClr val="C00000"/>
              </a:buClr>
              <a:buSzPct val="70000"/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31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18586" cy="4968551"/>
          </a:xfrm>
        </p:spPr>
        <p:txBody>
          <a:bodyPr>
            <a:noAutofit/>
          </a:bodyPr>
          <a:lstStyle/>
          <a:p>
            <a:pPr marL="0" lvl="0" indent="0" fontAlgn="base">
              <a:lnSpc>
                <a:spcPct val="150000"/>
              </a:lnSpc>
              <a:spcBef>
                <a:spcPct val="0"/>
              </a:spcBef>
              <a:buClr>
                <a:srgbClr val="CC0000"/>
              </a:buClr>
              <a:buNone/>
            </a:pPr>
            <a:endParaRPr lang="en-US" sz="3200" b="1" dirty="0" smtClean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buClr>
                <a:srgbClr val="CC0000"/>
              </a:buClr>
              <a:buNone/>
            </a:pPr>
            <a:endParaRPr lang="en-US" sz="32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33" y="1268760"/>
            <a:ext cx="8314301" cy="2140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56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8322</TotalTime>
  <Words>893</Words>
  <Application>Microsoft Office PowerPoint</Application>
  <PresentationFormat>On-screen Show (4:3)</PresentationFormat>
  <Paragraphs>141</Paragraphs>
  <Slides>20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Office Teması</vt:lpstr>
      <vt:lpstr>1_Office Teması</vt:lpstr>
      <vt:lpstr>2_Office Teması</vt:lpstr>
      <vt:lpstr>3_Office Teması</vt:lpstr>
      <vt:lpstr>4_Office Teması</vt:lpstr>
      <vt:lpstr>5_Office Teması</vt:lpstr>
      <vt:lpstr>PowerPoint Presentation</vt:lpstr>
      <vt:lpstr>   First-Order Differential Equations</vt:lpstr>
      <vt:lpstr>PowerPoint Presentation</vt:lpstr>
      <vt:lpstr>        First-Order Differential Equations</vt:lpstr>
      <vt:lpstr>         First-Order Differential Equations</vt:lpstr>
      <vt:lpstr>        First-Order Differential Equations</vt:lpstr>
      <vt:lpstr>       First-Order Differential Equations</vt:lpstr>
      <vt:lpstr>         First-Order Differential Equations</vt:lpstr>
      <vt:lpstr>        First-Order Differential Equations</vt:lpstr>
      <vt:lpstr>        First-Order Differential Equations</vt:lpstr>
      <vt:lpstr>        First-Order Differential Equations</vt:lpstr>
      <vt:lpstr>        First-Order Differential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Orçun Madran</dc:creator>
  <cp:lastModifiedBy>DR.Ahmed Saker 2o1O</cp:lastModifiedBy>
  <cp:revision>865</cp:revision>
  <dcterms:created xsi:type="dcterms:W3CDTF">2006-09-03T22:05:48Z</dcterms:created>
  <dcterms:modified xsi:type="dcterms:W3CDTF">2021-05-09T10:54:35Z</dcterms:modified>
</cp:coreProperties>
</file>