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688" r:id="rId3"/>
    <p:sldMasterId id="2147483700" r:id="rId4"/>
    <p:sldMasterId id="2147483712" r:id="rId5"/>
    <p:sldMasterId id="2147483724" r:id="rId6"/>
  </p:sldMasterIdLst>
  <p:notesMasterIdLst>
    <p:notesMasterId r:id="rId27"/>
  </p:notesMasterIdLst>
  <p:sldIdLst>
    <p:sldId id="945" r:id="rId7"/>
    <p:sldId id="944" r:id="rId8"/>
    <p:sldId id="978" r:id="rId9"/>
    <p:sldId id="946" r:id="rId10"/>
    <p:sldId id="947" r:id="rId11"/>
    <p:sldId id="948" r:id="rId12"/>
    <p:sldId id="949" r:id="rId13"/>
    <p:sldId id="951" r:id="rId14"/>
    <p:sldId id="952" r:id="rId15"/>
    <p:sldId id="954" r:id="rId16"/>
    <p:sldId id="955" r:id="rId17"/>
    <p:sldId id="956" r:id="rId18"/>
    <p:sldId id="957" r:id="rId19"/>
    <p:sldId id="958" r:id="rId20"/>
    <p:sldId id="960" r:id="rId21"/>
    <p:sldId id="961" r:id="rId22"/>
    <p:sldId id="962" r:id="rId23"/>
    <p:sldId id="964" r:id="rId24"/>
    <p:sldId id="965" r:id="rId25"/>
    <p:sldId id="966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99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218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68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39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7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1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9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7141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4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3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02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8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89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9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4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7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4836"/>
      </p:ext>
    </p:extLst>
  </p:cSld>
  <p:clrMapOvr>
    <a:masterClrMapping/>
  </p:clrMapOvr>
  <p:hf hd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46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984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769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976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5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926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338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47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317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490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90581"/>
      </p:ext>
    </p:extLst>
  </p:cSld>
  <p:clrMapOvr>
    <a:masterClrMapping/>
  </p:clrMapOvr>
  <p:hf hdr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3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2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emf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739566"/>
            <a:ext cx="8418586" cy="4713770"/>
          </a:xfrm>
        </p:spPr>
        <p:txBody>
          <a:bodyPr>
            <a:normAutofit fontScale="32500" lnSpcReduction="20000"/>
          </a:bodyPr>
          <a:lstStyle/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endParaRPr lang="en-US" sz="128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r>
              <a:rPr lang="tr-TR" sz="1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Mathemat</a:t>
            </a:r>
            <a:r>
              <a:rPr lang="en-US" sz="128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ics</a:t>
            </a:r>
            <a:r>
              <a:rPr lang="en-US" sz="1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II</a:t>
            </a:r>
            <a:endParaRPr lang="en-US" sz="128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 algn="ctr" defTabSz="91440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9600" b="1" kern="0" dirty="0" smtClean="0">
                <a:solidFill>
                  <a:srgbClr val="000000"/>
                </a:solidFill>
                <a:latin typeface="Times New Roman"/>
                <a:ea typeface="Calibri"/>
              </a:rPr>
              <a:t>First Year</a:t>
            </a:r>
            <a:endParaRPr lang="en-US" sz="9600" b="1" kern="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 algn="ctr" defTabSz="91440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9600" b="1" kern="0" dirty="0" smtClean="0">
                <a:solidFill>
                  <a:srgbClr val="000000"/>
                </a:solidFill>
                <a:latin typeface="Times New Roman"/>
                <a:ea typeface="Calibri"/>
              </a:rPr>
              <a:t>lecturer</a:t>
            </a:r>
            <a:endParaRPr lang="en-US" sz="9600" b="1" kern="0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9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Wisam</a:t>
            </a:r>
            <a:r>
              <a:rPr lang="en-US" sz="9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Hayder</a:t>
            </a:r>
            <a:endParaRPr lang="en-US" sz="9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1800" b="1" kern="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4800" b="1" kern="0" dirty="0" smtClean="0">
                <a:latin typeface="Times New Roman"/>
                <a:ea typeface="Calibri"/>
              </a:rPr>
              <a:t>2020 - 2021</a:t>
            </a:r>
            <a:endParaRPr lang="en-US" sz="4800" b="1" kern="0" dirty="0"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algn="ctr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8687" y="250723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ENGINEERING </a:t>
            </a:r>
            <a:endParaRPr lang="tr-TR" sz="2400" dirty="0"/>
          </a:p>
        </p:txBody>
      </p: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1013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634610" cy="4968551"/>
          </a:xfrm>
        </p:spPr>
        <p:txBody>
          <a:bodyPr>
            <a:noAutofit/>
          </a:bodyPr>
          <a:lstStyle/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5" y="1556792"/>
            <a:ext cx="824377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41" y="1268760"/>
            <a:ext cx="444105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472" y="1331176"/>
            <a:ext cx="4191000" cy="224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29458" y="1340768"/>
                <a:ext cx="8355144" cy="60362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Example: Solve the IVP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𝟗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b="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Sol. We need to double integration.</a:t>
                </a:r>
              </a:p>
              <a:p>
                <a:pPr marL="342900" lvl="0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=−3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b="0" dirty="0" smtClean="0">
                  <a:solidFill>
                    <a:srgbClr val="5B9BD5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2400" b="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0 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  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=5</m:t>
                    </m:r>
                    <m:r>
                      <a:rPr lang="en-US" sz="2400" b="0" i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 = </m:t>
                    </m:r>
                    <m:r>
                      <a:rPr lang="en-US" sz="2400" i="1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−3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5</m:t>
                    </m:r>
                  </m:oMath>
                </a14:m>
                <a:endParaRPr lang="en-US" sz="2400" b="0" dirty="0" smtClean="0">
                  <a:solidFill>
                    <a:srgbClr val="5B9BD5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</m:oMath>
                </a14:m>
                <a:r>
                  <a:rPr lang="en-US" sz="2400" b="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  <m:r>
                          <a:rPr lang="en-US" sz="2400" b="0" i="1" dirty="0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+5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    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𝑖𝑛𝑖𝑡𝑖𝑎𝑙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𝑐𝑜𝑛𝑑𝑖𝑡𝑖𝑜𝑛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dirty="0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dirty="0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endParaRPr lang="en-US" sz="2400" b="0" dirty="0" smtClean="0">
                  <a:solidFill>
                    <a:srgbClr val="5B9BD5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en-US" sz="2400" b="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, 1 = 1+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5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= 0</a:t>
                </a:r>
              </a:p>
              <a:p>
                <a:pPr marL="800100" lvl="1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srgbClr val="5B9BD5"/>
                    </a:solidFill>
                    <a:latin typeface="Times New Roman" pitchFamily="18" charset="0"/>
                    <a:cs typeface="Times New Roman" pitchFamily="18" charset="0"/>
                  </a:rPr>
                  <a:t>The solution is the given initial VPI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solidFill>
                              <a:srgbClr val="5B9BD5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+5</m:t>
                    </m:r>
                    <m:r>
                      <a:rPr lang="en-US" sz="2400" b="0" i="1" smtClean="0">
                        <a:solidFill>
                          <a:srgbClr val="5B9BD5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endParaRPr lang="en-US" sz="2400" dirty="0" smtClean="0">
                  <a:solidFill>
                    <a:srgbClr val="5B9BD5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1" indent="-34290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  <a:buFont typeface="Wingdings" pitchFamily="2" charset="2"/>
                  <a:buChar char="Ø"/>
                </a:pPr>
                <a:endParaRPr lang="en-US" sz="2400" b="0" dirty="0" smtClean="0">
                  <a:solidFill>
                    <a:srgbClr val="5B9BD5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algn="just" defTabSz="685800" fontAlgn="auto">
                  <a:lnSpc>
                    <a:spcPct val="150000"/>
                  </a:lnSpc>
                  <a:spcBef>
                    <a:spcPts val="750"/>
                  </a:spcBef>
                  <a:spcAft>
                    <a:spcPts val="0"/>
                  </a:spcAft>
                  <a:buClr>
                    <a:srgbClr val="C00000"/>
                  </a:buClr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58" y="1340768"/>
                <a:ext cx="8355144" cy="6036268"/>
              </a:xfrm>
              <a:prstGeom prst="rect">
                <a:avLst/>
              </a:prstGeom>
              <a:blipFill rotWithShape="1">
                <a:blip r:embed="rId4"/>
                <a:stretch>
                  <a:fillRect l="-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4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293870" y="1053021"/>
                <a:ext cx="8418585" cy="4968551"/>
              </a:xfrm>
            </p:spPr>
            <p:txBody>
              <a:bodyPr>
                <a:noAutofit/>
              </a:bodyPr>
              <a:lstStyle/>
              <a:p>
                <a:pPr marL="0" lvl="0" indent="0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r>
                  <a:rPr lang="en-US" sz="2400" b="1" dirty="0" smtClean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 Slope </a:t>
                </a:r>
                <a:r>
                  <a:rPr lang="en-US" sz="2400" b="1" dirty="0" smtClean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Fields: Viewing Solution Curves</a:t>
                </a: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b="1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time we specify an initial 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of a differential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curve (graph of the solution) is required to pass through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to have slope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there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picture these slopes graphically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drawing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short line segments of slope ƒ(x, y) at selected points (x, y) in the region of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-plane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constitutes the domain of ƒ.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3870" y="1053021"/>
                <a:ext cx="8418585" cy="4968551"/>
              </a:xfrm>
              <a:blipFill rotWithShape="1">
                <a:blip r:embed="rId3"/>
                <a:stretch>
                  <a:fillRect l="-9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196752"/>
            <a:ext cx="8634610" cy="4968551"/>
          </a:xfrm>
        </p:spPr>
        <p:txBody>
          <a:bodyPr>
            <a:noAutofit/>
          </a:bodyPr>
          <a:lstStyle/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segment has the same slope as the solution curve through (x, y) and so is tangent to the curve there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resulting picture is called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slope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(or direction field)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gives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visualization of the general shape of the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curves.</a:t>
            </a: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9.2a shows a slope field, with a particular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sketched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it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Figure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9.2b.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how these line segments indicate the direction the solution curve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 at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point it passes through.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84576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196752"/>
            <a:ext cx="7018764" cy="5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7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6737" y="1268760"/>
                <a:ext cx="8852851" cy="4582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buClr>
                    <a:srgbClr val="C00000"/>
                  </a:buClr>
                </a:pPr>
                <a:r>
                  <a:rPr lang="en-US" sz="2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Euler’s </a:t>
                </a:r>
                <a:r>
                  <a:rPr lang="en-US" sz="2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Method</a:t>
                </a:r>
              </a:p>
              <a:p>
                <a:pPr marL="342900" indent="-34290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do not require or cannot immediately find an exact solution giving an explicit formula for an initial value problem</a:t>
                </a:r>
                <a:r>
                  <a:rPr lang="en-US" sz="2400" b="1" dirty="0">
                    <a:cs typeface="Times New Roman" pitchFamily="18" charset="0"/>
                  </a:rPr>
                  <a:t> </a:t>
                </a:r>
                <a:endParaRPr lang="en-US" sz="2400" b="1" dirty="0" smtClean="0"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</a:pPr>
                <a:r>
                  <a:rPr lang="en-US" sz="2400" b="1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e>
                    </m:d>
                    <m:r>
                      <a:rPr lang="en-US" sz="2400" b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Given a differential equation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an initial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approximate the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y= y(x)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its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linearization</a:t>
                </a:r>
              </a:p>
              <a:p>
                <a:pPr marL="342900" indent="-34290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7" y="1268760"/>
                <a:ext cx="8852851" cy="4582216"/>
              </a:xfrm>
              <a:prstGeom prst="rect">
                <a:avLst/>
              </a:prstGeom>
              <a:blipFill rotWithShape="1">
                <a:blip r:embed="rId4"/>
                <a:stretch>
                  <a:fillRect l="-964" r="-1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301208"/>
            <a:ext cx="4075762" cy="47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83" y="5318624"/>
            <a:ext cx="3619952" cy="4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7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247" y="1251912"/>
                <a:ext cx="8370365" cy="5201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function L(x) gives a good approximation to the solution y(x) in a short interval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Figure 9.4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342900" indent="-342900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know the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lies on the solution curve. Suppose that we specify a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new value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independent variable to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dx.</a:t>
                </a:r>
              </a:p>
              <a:p>
                <a:pPr marL="342900" indent="-342900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Recall that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 = ∆x in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 of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differentials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increment dx is small, then</a:t>
                </a:r>
                <a:endParaRPr lang="en-US" sz="24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47" y="1251912"/>
                <a:ext cx="8370365" cy="5201424"/>
              </a:xfrm>
              <a:prstGeom prst="rect">
                <a:avLst/>
              </a:prstGeom>
              <a:blipFill rotWithShape="1">
                <a:blip r:embed="rId4"/>
                <a:stretch>
                  <a:fillRect l="-1020" r="-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45224"/>
            <a:ext cx="3744416" cy="50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2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55" y="1403611"/>
            <a:ext cx="8376517" cy="352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7391"/>
            <a:ext cx="2787277" cy="251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1929"/>
            <a:ext cx="3141968" cy="290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956" y="1268760"/>
            <a:ext cx="341335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1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5868" y="25506"/>
            <a:ext cx="8104956" cy="10272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First-Order 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04164" y="1484785"/>
            <a:ext cx="8418586" cy="496855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SzPct val="70000"/>
              <a:buNone/>
            </a:pP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Solutions, Slope Fields, and Euler’s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0" indent="0" algn="ctr">
              <a:buClr>
                <a:srgbClr val="C00000"/>
              </a:buClr>
              <a:buSzPct val="70000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C00000"/>
              </a:buClr>
              <a:buSzPct val="70000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  <a:p>
            <a:pPr>
              <a:lnSpc>
                <a:spcPct val="16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differential equation is an equation that involves one or more derivatives, or differentials.</a:t>
            </a:r>
          </a:p>
          <a:p>
            <a:pPr marL="0" indent="0">
              <a:lnSpc>
                <a:spcPct val="160000"/>
              </a:lnSpc>
              <a:buClr>
                <a:srgbClr val="C00000"/>
              </a:buClr>
              <a:buSzPct val="7000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99" y="1268760"/>
            <a:ext cx="76143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94004"/>
            <a:ext cx="6582165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7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4" y="136943"/>
            <a:ext cx="65103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3528" y="1556792"/>
            <a:ext cx="8424936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equations are classified by:</a:t>
            </a: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</a:rPr>
              <a:t>1. 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</a:rPr>
              <a:t>Type: </a:t>
            </a:r>
            <a:r>
              <a:rPr lang="en-US" sz="2400" dirty="0">
                <a:solidFill>
                  <a:prstClr val="black"/>
                </a:solidFill>
                <a:latin typeface="Times New Roman"/>
              </a:rPr>
              <a:t>Ordinary or partial.</a:t>
            </a: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/>
              </a:rPr>
              <a:t> 2. 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</a:rPr>
              <a:t>Order: </a:t>
            </a:r>
            <a:r>
              <a:rPr lang="en-US" sz="2400" dirty="0">
                <a:solidFill>
                  <a:prstClr val="black"/>
                </a:solidFill>
                <a:latin typeface="Times New Roman"/>
              </a:rPr>
              <a:t>The order of differential equation is the highest o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</a:rPr>
              <a:t>rder                            derivative </a:t>
            </a:r>
            <a:r>
              <a:rPr lang="en-US" sz="2400" dirty="0">
                <a:solidFill>
                  <a:prstClr val="black"/>
                </a:solidFill>
                <a:latin typeface="Times New Roman"/>
              </a:rPr>
              <a:t>that occurs in the equation.</a:t>
            </a:r>
          </a:p>
          <a:p>
            <a:pPr lvl="0" defTabSz="685800" fontAlgn="auto">
              <a:lnSpc>
                <a:spcPct val="16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/>
              </a:rPr>
              <a:t> 3. 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</a:rPr>
              <a:t>Degree: </a:t>
            </a:r>
            <a:r>
              <a:rPr lang="en-US" sz="2400" dirty="0">
                <a:solidFill>
                  <a:prstClr val="black"/>
                </a:solidFill>
                <a:latin typeface="Times New Roman"/>
              </a:rPr>
              <a:t>The exponent of the highest power of the highest order derivative.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differential equation is an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unknown function depends on only one independent variable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unknown function depends on two or more independent variable,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D.Eqs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partial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D.Eqs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3056"/>
            <a:ext cx="4664899" cy="93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04" y="1268760"/>
            <a:ext cx="7205984" cy="365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268761"/>
            <a:ext cx="8418586" cy="4968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3548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906" y="1268760"/>
            <a:ext cx="8418586" cy="4968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of the differential equation in the unknown function y and the independent variable x is a function y(x) that satisfies the differential equation.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861048"/>
            <a:ext cx="717935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30699" y="1052736"/>
            <a:ext cx="8418586" cy="4968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Note: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in example above is called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solution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it's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an arbitrary constant c1 and c2, i.e. the general solution of differential equation is the set of all solutions, and the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solution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any one of these solutions.</a:t>
            </a:r>
          </a:p>
          <a:p>
            <a:pPr marL="0" indent="0">
              <a:buClr>
                <a:srgbClr val="C00000"/>
              </a:buClr>
              <a:buSzPct val="70000"/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First-Order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Equations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33" y="1268760"/>
            <a:ext cx="8314301" cy="214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8322</TotalTime>
  <Words>893</Words>
  <Application>Microsoft Office PowerPoint</Application>
  <PresentationFormat>On-screen Show (4:3)</PresentationFormat>
  <Paragraphs>141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Office Teması</vt:lpstr>
      <vt:lpstr>1_Office Teması</vt:lpstr>
      <vt:lpstr>2_Office Teması</vt:lpstr>
      <vt:lpstr>3_Office Teması</vt:lpstr>
      <vt:lpstr>4_Office Teması</vt:lpstr>
      <vt:lpstr>5_Office Teması</vt:lpstr>
      <vt:lpstr>PowerPoint Presentation</vt:lpstr>
      <vt:lpstr>   First-Order Differential Equations</vt:lpstr>
      <vt:lpstr>PowerPoint Presentation</vt:lpstr>
      <vt:lpstr>        First-Order Differential Equations</vt:lpstr>
      <vt:lpstr>         First-Order Differential Equations</vt:lpstr>
      <vt:lpstr>        First-Order Differential Equations</vt:lpstr>
      <vt:lpstr>       First-Order Differential Equations</vt:lpstr>
      <vt:lpstr>         First-Order Differential Equations</vt:lpstr>
      <vt:lpstr>        First-Order Differential Equations</vt:lpstr>
      <vt:lpstr>        First-Order Differential Equations</vt:lpstr>
      <vt:lpstr>        First-Order Differential Equations</vt:lpstr>
      <vt:lpstr>        First-Order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865</cp:revision>
  <dcterms:created xsi:type="dcterms:W3CDTF">2006-09-03T22:05:48Z</dcterms:created>
  <dcterms:modified xsi:type="dcterms:W3CDTF">2021-05-09T10:54:35Z</dcterms:modified>
</cp:coreProperties>
</file>